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TDTD순고딕" panose="02000603000000000000" pitchFamily="2" charset="-127"/>
      <p:regular r:id="rId19"/>
    </p:embeddedFont>
    <p:embeddedFont>
      <p:font typeface="TDTD한강고딕" panose="02000503000000000000" pitchFamily="2" charset="-127"/>
      <p:regular r:id="rId20"/>
    </p:embeddedFont>
    <p:embeddedFont>
      <p:font typeface="Tlab 레트로라이프" panose="02000600000000000000" pitchFamily="2" charset="-127"/>
      <p:regular r:id="rId21"/>
    </p:embeddedFont>
    <p:embeddedFont>
      <p:font typeface="Tlab 레트로라이프 Bold" panose="02000800000000000000" pitchFamily="2" charset="-127"/>
      <p:regular r:id="rId22"/>
      <p:bold r:id="rId23"/>
    </p:embeddedFont>
    <p:embeddedFont>
      <p:font typeface="Poppins" pitchFamily="2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5" autoAdjust="0"/>
    <p:restoredTop sz="94645" autoAdjust="0"/>
  </p:normalViewPr>
  <p:slideViewPr>
    <p:cSldViewPr>
      <p:cViewPr varScale="1">
        <p:scale>
          <a:sx n="85" d="100"/>
          <a:sy n="85" d="100"/>
        </p:scale>
        <p:origin x="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8604504" y="2808143"/>
            <a:ext cx="1078992" cy="1078992"/>
          </a:xfrm>
          <a:custGeom>
            <a:avLst/>
            <a:gdLst/>
            <a:ahLst/>
            <a:cxnLst/>
            <a:rect l="l" t="t" r="r" b="b"/>
            <a:pathLst>
              <a:path w="1078992" h="1078992">
                <a:moveTo>
                  <a:pt x="0" y="0"/>
                </a:moveTo>
                <a:lnTo>
                  <a:pt x="1078992" y="0"/>
                </a:lnTo>
                <a:lnTo>
                  <a:pt x="1078992" y="1078992"/>
                </a:lnTo>
                <a:lnTo>
                  <a:pt x="0" y="1078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162476" y="1031848"/>
            <a:ext cx="3333324" cy="338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 dirty="0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pc="-42" dirty="0" err="1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기계</a:t>
            </a:r>
            <a:r>
              <a:rPr lang="en-US" sz="2000" spc="-42" dirty="0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pc="-42" dirty="0" err="1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학습</a:t>
            </a:r>
            <a:r>
              <a:rPr lang="en-US" sz="2000" spc="-42" dirty="0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pc="-42" dirty="0" err="1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기초</a:t>
            </a:r>
            <a:r>
              <a:rPr lang="en-US" sz="2000" spc="-42" dirty="0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pc="-42" dirty="0" err="1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팀</a:t>
            </a:r>
            <a:r>
              <a:rPr lang="en-US" sz="2000" spc="-42" dirty="0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pc="-42" dirty="0" err="1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프로젝트</a:t>
            </a:r>
            <a:endParaRPr lang="en-US" sz="2000" spc="-42" dirty="0">
              <a:solidFill>
                <a:srgbClr val="48584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006053" y="5343525"/>
            <a:ext cx="8275894" cy="132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5"/>
              </a:lnSpc>
            </a:pPr>
            <a:r>
              <a:rPr lang="en-US" sz="7796" spc="-163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중간 발표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0630" y="4114773"/>
            <a:ext cx="16326741" cy="102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 err="1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사용자</a:t>
            </a:r>
            <a:r>
              <a:rPr lang="en-US" sz="6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6000" dirty="0" err="1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댓글</a:t>
            </a:r>
            <a:r>
              <a:rPr lang="en-US" sz="6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6000" dirty="0" err="1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기반</a:t>
            </a:r>
            <a:r>
              <a:rPr lang="en-US" sz="6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6000" dirty="0" err="1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소셜</a:t>
            </a:r>
            <a:r>
              <a:rPr lang="en-US" sz="6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6000" dirty="0" err="1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반응</a:t>
            </a:r>
            <a:r>
              <a:rPr lang="en-US" sz="6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6000" dirty="0" err="1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시각화</a:t>
            </a:r>
            <a:r>
              <a:rPr lang="en-US" sz="6000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6000" dirty="0" err="1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모델</a:t>
            </a:r>
            <a:endParaRPr lang="en-US" sz="6000" dirty="0">
              <a:solidFill>
                <a:srgbClr val="8CB791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069271" y="8869807"/>
            <a:ext cx="3812187" cy="33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이관진 | 이종우 | 정승연 | 최준성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3680475" y="2595156"/>
            <a:ext cx="10453258" cy="6755418"/>
          </a:xfrm>
          <a:custGeom>
            <a:avLst/>
            <a:gdLst/>
            <a:ahLst/>
            <a:cxnLst/>
            <a:rect l="l" t="t" r="r" b="b"/>
            <a:pathLst>
              <a:path w="10453258" h="6755418">
                <a:moveTo>
                  <a:pt x="0" y="0"/>
                </a:moveTo>
                <a:lnTo>
                  <a:pt x="10453258" y="0"/>
                </a:lnTo>
                <a:lnTo>
                  <a:pt x="10453258" y="6755418"/>
                </a:lnTo>
                <a:lnTo>
                  <a:pt x="0" y="67554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4239802" y="1410881"/>
            <a:ext cx="1173281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Pretrain중 NaN 오류 디버깅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2669" y="989012"/>
            <a:ext cx="2048120" cy="17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2439407" y="2728506"/>
            <a:ext cx="13409186" cy="6620785"/>
          </a:xfrm>
          <a:custGeom>
            <a:avLst/>
            <a:gdLst/>
            <a:ahLst/>
            <a:cxnLst/>
            <a:rect l="l" t="t" r="r" b="b"/>
            <a:pathLst>
              <a:path w="13409186" h="6620785">
                <a:moveTo>
                  <a:pt x="0" y="0"/>
                </a:moveTo>
                <a:lnTo>
                  <a:pt x="13409186" y="0"/>
                </a:lnTo>
                <a:lnTo>
                  <a:pt x="13409186" y="6620785"/>
                </a:lnTo>
                <a:lnTo>
                  <a:pt x="0" y="66207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4239802" y="1410881"/>
            <a:ext cx="11798927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Pretrain 손실 시각화 및 비교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2669" y="989012"/>
            <a:ext cx="2048120" cy="17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3824060" y="3250876"/>
            <a:ext cx="1470477" cy="1552327"/>
          </a:xfrm>
          <a:custGeom>
            <a:avLst/>
            <a:gdLst/>
            <a:ahLst/>
            <a:cxnLst/>
            <a:rect l="l" t="t" r="r" b="b"/>
            <a:pathLst>
              <a:path w="1470477" h="1552327">
                <a:moveTo>
                  <a:pt x="0" y="0"/>
                </a:moveTo>
                <a:lnTo>
                  <a:pt x="1470477" y="0"/>
                </a:lnTo>
                <a:lnTo>
                  <a:pt x="1470477" y="1552327"/>
                </a:lnTo>
                <a:lnTo>
                  <a:pt x="0" y="15523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2168066" y="5287039"/>
            <a:ext cx="4761330" cy="3381592"/>
            <a:chOff x="0" y="0"/>
            <a:chExt cx="6348440" cy="450879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6348440" cy="4508790"/>
              <a:chOff x="0" y="0"/>
              <a:chExt cx="1254013" cy="89062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254013" cy="890625"/>
              </a:xfrm>
              <a:custGeom>
                <a:avLst/>
                <a:gdLst/>
                <a:ahLst/>
                <a:cxnLst/>
                <a:rect l="l" t="t" r="r" b="b"/>
                <a:pathLst>
                  <a:path w="1254013" h="890625">
                    <a:moveTo>
                      <a:pt x="35772" y="0"/>
                    </a:moveTo>
                    <a:lnTo>
                      <a:pt x="1218241" y="0"/>
                    </a:lnTo>
                    <a:cubicBezTo>
                      <a:pt x="1227728" y="0"/>
                      <a:pt x="1236827" y="3769"/>
                      <a:pt x="1243536" y="10477"/>
                    </a:cubicBezTo>
                    <a:cubicBezTo>
                      <a:pt x="1250244" y="17186"/>
                      <a:pt x="1254013" y="26285"/>
                      <a:pt x="1254013" y="35772"/>
                    </a:cubicBezTo>
                    <a:lnTo>
                      <a:pt x="1254013" y="854853"/>
                    </a:lnTo>
                    <a:cubicBezTo>
                      <a:pt x="1254013" y="874610"/>
                      <a:pt x="1237997" y="890625"/>
                      <a:pt x="1218241" y="890625"/>
                    </a:cubicBezTo>
                    <a:lnTo>
                      <a:pt x="35772" y="890625"/>
                    </a:lnTo>
                    <a:cubicBezTo>
                      <a:pt x="26285" y="890625"/>
                      <a:pt x="17186" y="886856"/>
                      <a:pt x="10477" y="880148"/>
                    </a:cubicBezTo>
                    <a:cubicBezTo>
                      <a:pt x="3769" y="873439"/>
                      <a:pt x="0" y="864341"/>
                      <a:pt x="0" y="854853"/>
                    </a:cubicBezTo>
                    <a:lnTo>
                      <a:pt x="0" y="35772"/>
                    </a:lnTo>
                    <a:cubicBezTo>
                      <a:pt x="0" y="26285"/>
                      <a:pt x="3769" y="17186"/>
                      <a:pt x="10477" y="10477"/>
                    </a:cubicBezTo>
                    <a:cubicBezTo>
                      <a:pt x="17186" y="3769"/>
                      <a:pt x="26285" y="0"/>
                      <a:pt x="357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48584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1254013" cy="938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AutoShape 24"/>
            <p:cNvSpPr/>
            <p:nvPr/>
          </p:nvSpPr>
          <p:spPr>
            <a:xfrm>
              <a:off x="13898" y="1258027"/>
              <a:ext cx="6334542" cy="0"/>
            </a:xfrm>
            <a:prstGeom prst="line">
              <a:avLst/>
            </a:prstGeom>
            <a:ln w="25400" cap="flat">
              <a:solidFill>
                <a:srgbClr val="48584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749853" y="5287039"/>
            <a:ext cx="4789564" cy="3381592"/>
            <a:chOff x="0" y="0"/>
            <a:chExt cx="6386085" cy="450879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6386085" cy="4508790"/>
              <a:chOff x="0" y="0"/>
              <a:chExt cx="1261449" cy="89062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261449" cy="890625"/>
              </a:xfrm>
              <a:custGeom>
                <a:avLst/>
                <a:gdLst/>
                <a:ahLst/>
                <a:cxnLst/>
                <a:rect l="l" t="t" r="r" b="b"/>
                <a:pathLst>
                  <a:path w="1261449" h="890625">
                    <a:moveTo>
                      <a:pt x="35561" y="0"/>
                    </a:moveTo>
                    <a:lnTo>
                      <a:pt x="1225888" y="0"/>
                    </a:lnTo>
                    <a:cubicBezTo>
                      <a:pt x="1235319" y="0"/>
                      <a:pt x="1244364" y="3747"/>
                      <a:pt x="1251033" y="10416"/>
                    </a:cubicBezTo>
                    <a:cubicBezTo>
                      <a:pt x="1257702" y="17085"/>
                      <a:pt x="1261449" y="26130"/>
                      <a:pt x="1261449" y="35561"/>
                    </a:cubicBezTo>
                    <a:lnTo>
                      <a:pt x="1261449" y="855064"/>
                    </a:lnTo>
                    <a:cubicBezTo>
                      <a:pt x="1261449" y="874704"/>
                      <a:pt x="1245528" y="890625"/>
                      <a:pt x="1225888" y="890625"/>
                    </a:cubicBezTo>
                    <a:lnTo>
                      <a:pt x="35561" y="890625"/>
                    </a:lnTo>
                    <a:cubicBezTo>
                      <a:pt x="15921" y="890625"/>
                      <a:pt x="0" y="874704"/>
                      <a:pt x="0" y="855064"/>
                    </a:cubicBezTo>
                    <a:lnTo>
                      <a:pt x="0" y="35561"/>
                    </a:lnTo>
                    <a:cubicBezTo>
                      <a:pt x="0" y="15921"/>
                      <a:pt x="15921" y="0"/>
                      <a:pt x="355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48584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1261449" cy="938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9" name="AutoShape 29"/>
            <p:cNvSpPr/>
            <p:nvPr/>
          </p:nvSpPr>
          <p:spPr>
            <a:xfrm>
              <a:off x="13980" y="1258027"/>
              <a:ext cx="6372104" cy="0"/>
            </a:xfrm>
            <a:prstGeom prst="line">
              <a:avLst/>
            </a:prstGeom>
            <a:ln w="25400" cap="flat">
              <a:solidFill>
                <a:srgbClr val="48584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6435528" y="5143500"/>
            <a:ext cx="0" cy="3808799"/>
          </a:xfrm>
          <a:prstGeom prst="line">
            <a:avLst/>
          </a:prstGeom>
          <a:ln w="19050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" name="AutoShape 31"/>
          <p:cNvSpPr/>
          <p:nvPr/>
        </p:nvSpPr>
        <p:spPr>
          <a:xfrm flipH="1" flipV="1">
            <a:off x="11853741" y="5143500"/>
            <a:ext cx="0" cy="3808799"/>
          </a:xfrm>
          <a:prstGeom prst="line">
            <a:avLst/>
          </a:prstGeom>
          <a:ln w="19050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2" name="Group 32"/>
          <p:cNvGrpSpPr/>
          <p:nvPr/>
        </p:nvGrpSpPr>
        <p:grpSpPr>
          <a:xfrm>
            <a:off x="1359872" y="5287039"/>
            <a:ext cx="4761330" cy="3381592"/>
            <a:chOff x="0" y="0"/>
            <a:chExt cx="6348440" cy="450879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6348440" cy="4508790"/>
              <a:chOff x="0" y="0"/>
              <a:chExt cx="1254013" cy="89062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254013" cy="890625"/>
              </a:xfrm>
              <a:custGeom>
                <a:avLst/>
                <a:gdLst/>
                <a:ahLst/>
                <a:cxnLst/>
                <a:rect l="l" t="t" r="r" b="b"/>
                <a:pathLst>
                  <a:path w="1254013" h="890625">
                    <a:moveTo>
                      <a:pt x="35772" y="0"/>
                    </a:moveTo>
                    <a:lnTo>
                      <a:pt x="1218241" y="0"/>
                    </a:lnTo>
                    <a:cubicBezTo>
                      <a:pt x="1227728" y="0"/>
                      <a:pt x="1236827" y="3769"/>
                      <a:pt x="1243536" y="10477"/>
                    </a:cubicBezTo>
                    <a:cubicBezTo>
                      <a:pt x="1250244" y="17186"/>
                      <a:pt x="1254013" y="26285"/>
                      <a:pt x="1254013" y="35772"/>
                    </a:cubicBezTo>
                    <a:lnTo>
                      <a:pt x="1254013" y="854853"/>
                    </a:lnTo>
                    <a:cubicBezTo>
                      <a:pt x="1254013" y="874610"/>
                      <a:pt x="1237997" y="890625"/>
                      <a:pt x="1218241" y="890625"/>
                    </a:cubicBezTo>
                    <a:lnTo>
                      <a:pt x="35772" y="890625"/>
                    </a:lnTo>
                    <a:cubicBezTo>
                      <a:pt x="26285" y="890625"/>
                      <a:pt x="17186" y="886856"/>
                      <a:pt x="10477" y="880148"/>
                    </a:cubicBezTo>
                    <a:cubicBezTo>
                      <a:pt x="3769" y="873439"/>
                      <a:pt x="0" y="864341"/>
                      <a:pt x="0" y="854853"/>
                    </a:cubicBezTo>
                    <a:lnTo>
                      <a:pt x="0" y="35772"/>
                    </a:lnTo>
                    <a:cubicBezTo>
                      <a:pt x="0" y="26285"/>
                      <a:pt x="3769" y="17186"/>
                      <a:pt x="10477" y="10477"/>
                    </a:cubicBezTo>
                    <a:cubicBezTo>
                      <a:pt x="17186" y="3769"/>
                      <a:pt x="26285" y="0"/>
                      <a:pt x="357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48584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1254013" cy="938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6" name="AutoShape 36"/>
            <p:cNvSpPr/>
            <p:nvPr/>
          </p:nvSpPr>
          <p:spPr>
            <a:xfrm>
              <a:off x="13898" y="1258027"/>
              <a:ext cx="6334542" cy="0"/>
            </a:xfrm>
            <a:prstGeom prst="line">
              <a:avLst/>
            </a:prstGeom>
            <a:ln w="25400" cap="flat">
              <a:solidFill>
                <a:srgbClr val="48584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7" name="Freeform 37"/>
          <p:cNvSpPr/>
          <p:nvPr/>
        </p:nvSpPr>
        <p:spPr>
          <a:xfrm>
            <a:off x="3050748" y="3238732"/>
            <a:ext cx="1379579" cy="1564471"/>
          </a:xfrm>
          <a:custGeom>
            <a:avLst/>
            <a:gdLst/>
            <a:ahLst/>
            <a:cxnLst/>
            <a:rect l="l" t="t" r="r" b="b"/>
            <a:pathLst>
              <a:path w="1379579" h="1564471">
                <a:moveTo>
                  <a:pt x="0" y="0"/>
                </a:moveTo>
                <a:lnTo>
                  <a:pt x="1379579" y="0"/>
                </a:lnTo>
                <a:lnTo>
                  <a:pt x="1379579" y="1564471"/>
                </a:lnTo>
                <a:lnTo>
                  <a:pt x="0" y="15644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Freeform 38"/>
          <p:cNvSpPr/>
          <p:nvPr/>
        </p:nvSpPr>
        <p:spPr>
          <a:xfrm>
            <a:off x="8142164" y="3236286"/>
            <a:ext cx="1529880" cy="1566917"/>
          </a:xfrm>
          <a:custGeom>
            <a:avLst/>
            <a:gdLst/>
            <a:ahLst/>
            <a:cxnLst/>
            <a:rect l="l" t="t" r="r" b="b"/>
            <a:pathLst>
              <a:path w="1529880" h="1566917">
                <a:moveTo>
                  <a:pt x="0" y="0"/>
                </a:moveTo>
                <a:lnTo>
                  <a:pt x="1529880" y="0"/>
                </a:lnTo>
                <a:lnTo>
                  <a:pt x="1529880" y="1566917"/>
                </a:lnTo>
                <a:lnTo>
                  <a:pt x="0" y="1566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9" name="TextBox 39"/>
          <p:cNvSpPr txBox="1"/>
          <p:nvPr/>
        </p:nvSpPr>
        <p:spPr>
          <a:xfrm>
            <a:off x="4239802" y="1410881"/>
            <a:ext cx="1065391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Fine-Tuning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349166" y="5449877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자체모델 적용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006323" y="6299124"/>
            <a:ext cx="4248390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bert-base-uncased 모델 기반 성능 베이스라인 (정확도 94.15%) 결론 도출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352214" y="6241974"/>
            <a:ext cx="4248390" cy="1350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62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자체 BERT/Vocab 간의 resize_token_embeddings 호환성 문제 해결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79451" y="5400494"/>
            <a:ext cx="293036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기존모델 테스트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587063" y="6299124"/>
            <a:ext cx="4248390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파인튜닝 2-Track 코드 작성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- Trainer 및 Native PyTorch 2가지 방식으로 파인튜닝 코드 작성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519838" y="5400494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파인튜닝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239802" y="1410881"/>
            <a:ext cx="811904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Fine-Tuning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sp>
        <p:nvSpPr>
          <p:cNvPr id="21" name="Freeform 21"/>
          <p:cNvSpPr/>
          <p:nvPr/>
        </p:nvSpPr>
        <p:spPr>
          <a:xfrm>
            <a:off x="1709505" y="4051509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2230348" y="2910636"/>
            <a:ext cx="11231097" cy="712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팀 자체 제작 '미니 BERT'를 훈련하기 위해 Hugging Face Trainer를 기반으로, 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댓글을 6가지 감정(joy, sadness 등)으로 분류하는 파인튜닝 파이프라인을 구축함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68150" y="3984834"/>
            <a:ext cx="972779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1) 7k 어휘사전(Tokenizer)을 사용해, 모든 문장을 128 길이의 숫자 리스트로 변환</a:t>
            </a:r>
          </a:p>
        </p:txBody>
      </p:sp>
      <p:sp>
        <p:nvSpPr>
          <p:cNvPr id="24" name="Freeform 24"/>
          <p:cNvSpPr/>
          <p:nvPr/>
        </p:nvSpPr>
        <p:spPr>
          <a:xfrm>
            <a:off x="1709505" y="5648503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2568150" y="5581828"/>
            <a:ext cx="1190423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2) 모델이 6개의 감정 중 하나를 맞출 수 있도록, 최종단에 num_labels=6이 적용된 분류 헤드(Head)를 부착</a:t>
            </a:r>
          </a:p>
        </p:txBody>
      </p:sp>
      <p:sp>
        <p:nvSpPr>
          <p:cNvPr id="26" name="Freeform 26"/>
          <p:cNvSpPr/>
          <p:nvPr/>
        </p:nvSpPr>
        <p:spPr>
          <a:xfrm>
            <a:off x="1709505" y="7062965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2568150" y="6996290"/>
            <a:ext cx="14010345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3) Trainer에게 Hyperparameters와 '데이터/모델'을 전달하여 훈련을 명령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3 Epochs, 학습률 5e-5, 배치 크기 32로 설정하여 테스트함. 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(이는 94% 성능이 나온 베이스라인 모델과 동일한 조건)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2559" y="802552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427045" y="3518080"/>
            <a:ext cx="4887488" cy="3725370"/>
          </a:xfrm>
          <a:custGeom>
            <a:avLst/>
            <a:gdLst/>
            <a:ahLst/>
            <a:cxnLst/>
            <a:rect l="l" t="t" r="r" b="b"/>
            <a:pathLst>
              <a:path w="4887488" h="3725370">
                <a:moveTo>
                  <a:pt x="0" y="0"/>
                </a:moveTo>
                <a:lnTo>
                  <a:pt x="4887488" y="0"/>
                </a:lnTo>
                <a:lnTo>
                  <a:pt x="4887488" y="3725370"/>
                </a:lnTo>
                <a:lnTo>
                  <a:pt x="0" y="3725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2228901" y="3518080"/>
            <a:ext cx="4402997" cy="3704649"/>
          </a:xfrm>
          <a:custGeom>
            <a:avLst/>
            <a:gdLst/>
            <a:ahLst/>
            <a:cxnLst/>
            <a:rect l="l" t="t" r="r" b="b"/>
            <a:pathLst>
              <a:path w="4402997" h="3704649">
                <a:moveTo>
                  <a:pt x="0" y="0"/>
                </a:moveTo>
                <a:lnTo>
                  <a:pt x="4402997" y="0"/>
                </a:lnTo>
                <a:lnTo>
                  <a:pt x="4402997" y="3704649"/>
                </a:lnTo>
                <a:lnTo>
                  <a:pt x="0" y="37046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4239802" y="1410881"/>
            <a:ext cx="811904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모델 성능 평가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68093" y="3470455"/>
            <a:ext cx="3902585" cy="233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0 (sadness): 4666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1 (joy): 5362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2 (love): 1304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3 (anger): 2159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4 (fear): 1937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5 (surprise): 572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90457" y="3470455"/>
            <a:ext cx="3902585" cy="233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0 (sadness): 2,667</a:t>
            </a:r>
          </a:p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1 (joy): 2,667</a:t>
            </a:r>
          </a:p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2 (love): 2,667</a:t>
            </a:r>
          </a:p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3 (anger): 2,667</a:t>
            </a:r>
          </a:p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4 (fear): 2,666</a:t>
            </a:r>
          </a:p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5 (surprise): 2,666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7927464" y="2518072"/>
            <a:ext cx="8485770" cy="3341272"/>
          </a:xfrm>
          <a:custGeom>
            <a:avLst/>
            <a:gdLst/>
            <a:ahLst/>
            <a:cxnLst/>
            <a:rect l="l" t="t" r="r" b="b"/>
            <a:pathLst>
              <a:path w="8485770" h="3341272">
                <a:moveTo>
                  <a:pt x="0" y="0"/>
                </a:moveTo>
                <a:lnTo>
                  <a:pt x="8485770" y="0"/>
                </a:lnTo>
                <a:lnTo>
                  <a:pt x="8485770" y="3341272"/>
                </a:lnTo>
                <a:lnTo>
                  <a:pt x="0" y="33412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20" name="Table 20"/>
          <p:cNvGraphicFramePr>
            <a:graphicFrameLocks noGrp="1"/>
          </p:cNvGraphicFramePr>
          <p:nvPr/>
        </p:nvGraphicFramePr>
        <p:xfrm>
          <a:off x="7640051" y="5754467"/>
          <a:ext cx="9060596" cy="3409949"/>
        </p:xfrm>
        <a:graphic>
          <a:graphicData uri="http://schemas.openxmlformats.org/drawingml/2006/table">
            <a:tbl>
              <a:tblPr/>
              <a:tblGrid>
                <a:gridCol w="1192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6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6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69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6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6667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3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learning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3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dropout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3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warmup_ratio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3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batch_size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3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94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#1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2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5e-5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DE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DE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FDE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51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51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94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#3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2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5e-5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0.1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DE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0.1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51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51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51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94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#7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2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3e-5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DE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DE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0.1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FDE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51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51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51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Freeform 21"/>
          <p:cNvSpPr/>
          <p:nvPr/>
        </p:nvSpPr>
        <p:spPr>
          <a:xfrm>
            <a:off x="1547441" y="3063767"/>
            <a:ext cx="5750673" cy="5762083"/>
          </a:xfrm>
          <a:custGeom>
            <a:avLst/>
            <a:gdLst/>
            <a:ahLst/>
            <a:cxnLst/>
            <a:rect l="l" t="t" r="r" b="b"/>
            <a:pathLst>
              <a:path w="5750673" h="5762083">
                <a:moveTo>
                  <a:pt x="0" y="0"/>
                </a:moveTo>
                <a:lnTo>
                  <a:pt x="5750673" y="0"/>
                </a:lnTo>
                <a:lnTo>
                  <a:pt x="5750673" y="5762083"/>
                </a:lnTo>
                <a:lnTo>
                  <a:pt x="0" y="57620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4239802" y="1410881"/>
            <a:ext cx="1065391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모델 성능 평가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239802" y="1410881"/>
            <a:ext cx="1065391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질문과 답변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09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373184" y="4834443"/>
            <a:ext cx="5541633" cy="1678286"/>
            <a:chOff x="0" y="0"/>
            <a:chExt cx="7388844" cy="22377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66813" cy="2237714"/>
            </a:xfrm>
            <a:custGeom>
              <a:avLst/>
              <a:gdLst/>
              <a:ahLst/>
              <a:cxnLst/>
              <a:rect l="l" t="t" r="r" b="b"/>
              <a:pathLst>
                <a:path w="2366813" h="2237714">
                  <a:moveTo>
                    <a:pt x="0" y="0"/>
                  </a:moveTo>
                  <a:lnTo>
                    <a:pt x="2366813" y="0"/>
                  </a:lnTo>
                  <a:lnTo>
                    <a:pt x="2366813" y="2237714"/>
                  </a:lnTo>
                  <a:lnTo>
                    <a:pt x="0" y="2237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4907508" y="0"/>
              <a:ext cx="2481336" cy="2237714"/>
            </a:xfrm>
            <a:custGeom>
              <a:avLst/>
              <a:gdLst/>
              <a:ahLst/>
              <a:cxnLst/>
              <a:rect l="l" t="t" r="r" b="b"/>
              <a:pathLst>
                <a:path w="2481336" h="2237714">
                  <a:moveTo>
                    <a:pt x="0" y="0"/>
                  </a:moveTo>
                  <a:lnTo>
                    <a:pt x="2481336" y="0"/>
                  </a:lnTo>
                  <a:lnTo>
                    <a:pt x="2481336" y="2237714"/>
                  </a:lnTo>
                  <a:lnTo>
                    <a:pt x="0" y="2237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757717" y="105251"/>
              <a:ext cx="1883324" cy="2132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31"/>
                </a:lnSpc>
              </a:pPr>
              <a:r>
                <a:rPr lang="en-US" sz="9522">
                  <a:solidFill>
                    <a:srgbClr val="485849">
                      <a:alpha val="73725"/>
                    </a:srgbClr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&amp;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7378252" y="5798541"/>
            <a:ext cx="3531496" cy="1508912"/>
          </a:xfrm>
          <a:custGeom>
            <a:avLst/>
            <a:gdLst/>
            <a:ahLst/>
            <a:cxnLst/>
            <a:rect l="l" t="t" r="r" b="b"/>
            <a:pathLst>
              <a:path w="3531496" h="1508912">
                <a:moveTo>
                  <a:pt x="0" y="0"/>
                </a:moveTo>
                <a:lnTo>
                  <a:pt x="3531496" y="0"/>
                </a:lnTo>
                <a:lnTo>
                  <a:pt x="3531496" y="1508912"/>
                </a:lnTo>
                <a:lnTo>
                  <a:pt x="0" y="15089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5673298" y="3808171"/>
            <a:ext cx="6941403" cy="155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1"/>
              </a:lnSpc>
            </a:pPr>
            <a:r>
              <a:rPr lang="en-US" sz="910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6413092" y="4706317"/>
            <a:ext cx="818710" cy="703579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380131" y="4713134"/>
            <a:ext cx="818710" cy="703579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04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413092" y="5845311"/>
            <a:ext cx="818710" cy="703579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380131" y="5845338"/>
            <a:ext cx="818710" cy="703579"/>
            <a:chOff x="0" y="0"/>
            <a:chExt cx="812800" cy="698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413092" y="6987040"/>
            <a:ext cx="818710" cy="703579"/>
            <a:chOff x="0" y="0"/>
            <a:chExt cx="812800" cy="6985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03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7450877" y="7043581"/>
            <a:ext cx="44240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Vocab 구축 과정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1380131" y="6977542"/>
            <a:ext cx="818710" cy="703579"/>
            <a:chOff x="0" y="0"/>
            <a:chExt cx="812800" cy="6985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06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017519" y="1749808"/>
            <a:ext cx="3481325" cy="142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목차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50877" y="4762858"/>
            <a:ext cx="44240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중간 목표 및 성과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499816" y="4768459"/>
            <a:ext cx="443915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BERT 모델 구현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450877" y="5901852"/>
            <a:ext cx="44240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 구성원 역할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499816" y="5901880"/>
            <a:ext cx="435725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Fine-Tuning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499816" y="7034083"/>
            <a:ext cx="435725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모델 성능 평가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2281366" y="3623215"/>
            <a:ext cx="6642252" cy="5000345"/>
            <a:chOff x="0" y="0"/>
            <a:chExt cx="1813523" cy="13652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13523" cy="1365236"/>
            </a:xfrm>
            <a:custGeom>
              <a:avLst/>
              <a:gdLst/>
              <a:ahLst/>
              <a:cxnLst/>
              <a:rect l="l" t="t" r="r" b="b"/>
              <a:pathLst>
                <a:path w="1813523" h="1365236">
                  <a:moveTo>
                    <a:pt x="116556" y="0"/>
                  </a:moveTo>
                  <a:lnTo>
                    <a:pt x="1696967" y="0"/>
                  </a:lnTo>
                  <a:cubicBezTo>
                    <a:pt x="1727879" y="0"/>
                    <a:pt x="1757526" y="12280"/>
                    <a:pt x="1779384" y="34138"/>
                  </a:cubicBezTo>
                  <a:cubicBezTo>
                    <a:pt x="1801243" y="55997"/>
                    <a:pt x="1813523" y="85643"/>
                    <a:pt x="1813523" y="116556"/>
                  </a:cubicBezTo>
                  <a:lnTo>
                    <a:pt x="1813523" y="1248680"/>
                  </a:lnTo>
                  <a:cubicBezTo>
                    <a:pt x="1813523" y="1313052"/>
                    <a:pt x="1761339" y="1365236"/>
                    <a:pt x="1696967" y="1365236"/>
                  </a:cubicBezTo>
                  <a:lnTo>
                    <a:pt x="116556" y="1365236"/>
                  </a:lnTo>
                  <a:cubicBezTo>
                    <a:pt x="52184" y="1365236"/>
                    <a:pt x="0" y="1313052"/>
                    <a:pt x="0" y="1248680"/>
                  </a:cubicBezTo>
                  <a:lnTo>
                    <a:pt x="0" y="116556"/>
                  </a:lnTo>
                  <a:cubicBezTo>
                    <a:pt x="0" y="52184"/>
                    <a:pt x="52184" y="0"/>
                    <a:pt x="116556" y="0"/>
                  </a:cubicBezTo>
                  <a:close/>
                </a:path>
              </a:pathLst>
            </a:custGeom>
            <a:solidFill>
              <a:srgbClr val="E3F0E5">
                <a:alpha val="30980"/>
              </a:srgbClr>
            </a:solidFill>
            <a:ln w="19050" cap="rnd">
              <a:solidFill>
                <a:srgbClr val="3E4047">
                  <a:alpha val="3098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1813523" cy="1431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387845" y="3623215"/>
            <a:ext cx="6618789" cy="5000345"/>
            <a:chOff x="0" y="0"/>
            <a:chExt cx="1807117" cy="136523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07117" cy="1365236"/>
            </a:xfrm>
            <a:custGeom>
              <a:avLst/>
              <a:gdLst/>
              <a:ahLst/>
              <a:cxnLst/>
              <a:rect l="l" t="t" r="r" b="b"/>
              <a:pathLst>
                <a:path w="1807117" h="1365236">
                  <a:moveTo>
                    <a:pt x="116969" y="0"/>
                  </a:moveTo>
                  <a:lnTo>
                    <a:pt x="1690148" y="0"/>
                  </a:lnTo>
                  <a:cubicBezTo>
                    <a:pt x="1721170" y="0"/>
                    <a:pt x="1750921" y="12323"/>
                    <a:pt x="1772857" y="34259"/>
                  </a:cubicBezTo>
                  <a:cubicBezTo>
                    <a:pt x="1794793" y="56195"/>
                    <a:pt x="1807117" y="85947"/>
                    <a:pt x="1807117" y="116969"/>
                  </a:cubicBezTo>
                  <a:lnTo>
                    <a:pt x="1807117" y="1248267"/>
                  </a:lnTo>
                  <a:cubicBezTo>
                    <a:pt x="1807117" y="1312867"/>
                    <a:pt x="1754748" y="1365236"/>
                    <a:pt x="1690148" y="1365236"/>
                  </a:cubicBezTo>
                  <a:lnTo>
                    <a:pt x="116969" y="1365236"/>
                  </a:lnTo>
                  <a:cubicBezTo>
                    <a:pt x="52369" y="1365236"/>
                    <a:pt x="0" y="1312867"/>
                    <a:pt x="0" y="1248267"/>
                  </a:cubicBezTo>
                  <a:lnTo>
                    <a:pt x="0" y="116969"/>
                  </a:lnTo>
                  <a:cubicBezTo>
                    <a:pt x="0" y="52369"/>
                    <a:pt x="52369" y="0"/>
                    <a:pt x="116969" y="0"/>
                  </a:cubicBezTo>
                  <a:close/>
                </a:path>
              </a:pathLst>
            </a:custGeom>
            <a:solidFill>
              <a:srgbClr val="E3F0E5">
                <a:alpha val="49804"/>
              </a:srgbClr>
            </a:solidFill>
            <a:ln w="19050" cap="rnd">
              <a:solidFill>
                <a:srgbClr val="485849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1807117" cy="1431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2305200" y="4714485"/>
            <a:ext cx="6618417" cy="16199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/>
          <p:cNvSpPr/>
          <p:nvPr/>
        </p:nvSpPr>
        <p:spPr>
          <a:xfrm>
            <a:off x="9387845" y="4724010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3870789" y="1401775"/>
            <a:ext cx="965533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중간 목표 및 성과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46729" y="5355031"/>
            <a:ext cx="5571600" cy="259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BERT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구조와</a:t>
            </a: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사전학습</a:t>
            </a:r>
            <a:b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</a:b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(Pre-training)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메커니즘</a:t>
            </a: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이해</a:t>
            </a:r>
            <a:endParaRPr lang="en-US" sz="24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감정</a:t>
            </a: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분류를</a:t>
            </a: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위한</a:t>
            </a: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데이터셋</a:t>
            </a: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b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</a:b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정제</a:t>
            </a:r>
            <a:r>
              <a:rPr lang="ko-KR" alt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및</a:t>
            </a: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Vocab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구축</a:t>
            </a:r>
            <a:endParaRPr lang="en-US" sz="24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Uncased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기반</a:t>
            </a: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파인튜닝</a:t>
            </a: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실험으로</a:t>
            </a: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baseline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성능</a:t>
            </a: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확보</a:t>
            </a:r>
            <a:endParaRPr lang="en-US" sz="24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911440" y="5086350"/>
            <a:ext cx="5571600" cy="3211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SentencePiece를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이용한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</a:p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custom tokenizer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제작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직접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구현한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BERT와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b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</a:b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pre-trained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BERT의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성능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차이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분석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Macro-F1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스크리닝을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통해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b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</a:b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유효한</a:t>
            </a:r>
            <a:r>
              <a:rPr lang="ko-KR" alt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하이퍼파라미터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조합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도출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Epoch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단위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성능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추적으로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과적합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시점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검증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Fine-tuning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결과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F1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약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0.91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수준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달성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</a:p>
          <a:p>
            <a:pPr>
              <a:lnSpc>
                <a:spcPts val="2800"/>
              </a:lnSpc>
            </a:pPr>
            <a:r>
              <a:rPr lang="ko-KR" alt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  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(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감정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분류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안정화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22669" y="989012"/>
            <a:ext cx="2048120" cy="17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179564" y="3959301"/>
            <a:ext cx="4905931" cy="52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중간 목표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44274" y="3959301"/>
            <a:ext cx="4905931" cy="52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프로젝트의</a:t>
            </a:r>
            <a:r>
              <a:rPr lang="en-US" sz="3000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3000" dirty="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성과</a:t>
            </a:r>
            <a:endParaRPr lang="en-US" sz="3000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21651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041627" y="1388861"/>
            <a:ext cx="7898846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진행 과정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21" name="AutoShape 21"/>
          <p:cNvSpPr/>
          <p:nvPr/>
        </p:nvSpPr>
        <p:spPr>
          <a:xfrm>
            <a:off x="980630" y="3841135"/>
            <a:ext cx="16278670" cy="0"/>
          </a:xfrm>
          <a:prstGeom prst="line">
            <a:avLst/>
          </a:prstGeom>
          <a:ln w="19050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3485113" y="3399720"/>
            <a:ext cx="1005073" cy="863735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5B38B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A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1차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3987650" y="4263455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2424919" y="4816457"/>
            <a:ext cx="2903178" cy="1701143"/>
            <a:chOff x="0" y="0"/>
            <a:chExt cx="762847" cy="44699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62847" cy="446997"/>
            </a:xfrm>
            <a:custGeom>
              <a:avLst/>
              <a:gdLst/>
              <a:ahLst/>
              <a:cxnLst/>
              <a:rect l="l" t="t" r="r" b="b"/>
              <a:pathLst>
                <a:path w="762847" h="446997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14997"/>
                  </a:lnTo>
                  <a:cubicBezTo>
                    <a:pt x="762847" y="432670"/>
                    <a:pt x="748520" y="446997"/>
                    <a:pt x="730847" y="446997"/>
                  </a:cubicBezTo>
                  <a:lnTo>
                    <a:pt x="32000" y="446997"/>
                  </a:lnTo>
                  <a:cubicBezTo>
                    <a:pt x="23513" y="446997"/>
                    <a:pt x="15374" y="443626"/>
                    <a:pt x="9373" y="437625"/>
                  </a:cubicBezTo>
                  <a:cubicBezTo>
                    <a:pt x="3371" y="431623"/>
                    <a:pt x="0" y="423484"/>
                    <a:pt x="0" y="414997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762847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BERT 학습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427085" y="6657194"/>
            <a:ext cx="2903178" cy="1949739"/>
            <a:chOff x="0" y="0"/>
            <a:chExt cx="762847" cy="5123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62847" cy="512319"/>
            </a:xfrm>
            <a:custGeom>
              <a:avLst/>
              <a:gdLst/>
              <a:ahLst/>
              <a:cxnLst/>
              <a:rect l="l" t="t" r="r" b="b"/>
              <a:pathLst>
                <a:path w="762847" h="512319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80319"/>
                  </a:lnTo>
                  <a:cubicBezTo>
                    <a:pt x="762847" y="488806"/>
                    <a:pt x="759476" y="496945"/>
                    <a:pt x="753475" y="502946"/>
                  </a:cubicBezTo>
                  <a:cubicBezTo>
                    <a:pt x="747474" y="508948"/>
                    <a:pt x="739334" y="512319"/>
                    <a:pt x="730847" y="512319"/>
                  </a:cubicBezTo>
                  <a:lnTo>
                    <a:pt x="32000" y="512319"/>
                  </a:lnTo>
                  <a:cubicBezTo>
                    <a:pt x="23513" y="512319"/>
                    <a:pt x="15374" y="508948"/>
                    <a:pt x="9373" y="502946"/>
                  </a:cubicBezTo>
                  <a:cubicBezTo>
                    <a:pt x="3371" y="496945"/>
                    <a:pt x="0" y="488806"/>
                    <a:pt x="0" y="480319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762847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Transformer </a:t>
              </a:r>
              <a:r>
                <a:rPr lang="en-US" sz="1800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구조</a:t>
              </a:r>
              <a:r>
                <a:rPr lang="en-US" sz="1800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1800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분석</a:t>
              </a:r>
              <a:endParaRPr lang="en-US" sz="18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Masked Language Modeling </a:t>
              </a:r>
              <a:r>
                <a:rPr lang="en-US" sz="1800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실습</a:t>
              </a:r>
              <a:endParaRPr lang="en-US" sz="18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Pretraining </a:t>
              </a:r>
              <a:br>
                <a:rPr lang="en-US" sz="1800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</a:br>
              <a:r>
                <a:rPr lang="en-US" sz="1800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메커니즘</a:t>
              </a:r>
              <a:r>
                <a:rPr lang="en-US" sz="1800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1800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이해</a:t>
              </a:r>
              <a:endParaRPr lang="en-US" sz="18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985977" y="3399720"/>
            <a:ext cx="1005073" cy="863735"/>
            <a:chOff x="0" y="0"/>
            <a:chExt cx="812800" cy="6985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9B87D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2차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 flipV="1">
            <a:off x="7524518" y="4263455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6" name="Group 36"/>
          <p:cNvGrpSpPr/>
          <p:nvPr/>
        </p:nvGrpSpPr>
        <p:grpSpPr>
          <a:xfrm>
            <a:off x="6011712" y="4816457"/>
            <a:ext cx="2900030" cy="1701143"/>
            <a:chOff x="0" y="0"/>
            <a:chExt cx="762020" cy="44699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762020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Vocab 구축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013876" y="6657194"/>
            <a:ext cx="2900030" cy="1949739"/>
            <a:chOff x="0" y="0"/>
            <a:chExt cx="762020" cy="51231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45439" lvl="1" indent="-172720" algn="l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15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데이터</a:t>
              </a:r>
              <a:r>
                <a:rPr 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15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수집</a:t>
              </a:r>
              <a:r>
                <a:rPr 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15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및</a:t>
              </a:r>
              <a:r>
                <a:rPr 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15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정제</a:t>
              </a:r>
              <a:endParaRPr lang="en-US" sz="15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345439" lvl="1" indent="-172720" algn="l">
                <a:lnSpc>
                  <a:spcPts val="2239"/>
                </a:lnSpc>
                <a:buFont typeface="Arial"/>
                <a:buChar char="•"/>
              </a:pPr>
              <a:r>
                <a:rPr lang="en-US" sz="15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SentencePiece</a:t>
              </a:r>
              <a:r>
                <a:rPr 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</a:p>
            <a:p>
              <a:pPr algn="l">
                <a:lnSpc>
                  <a:spcPts val="2239"/>
                </a:lnSpc>
              </a:pPr>
              <a:r>
                <a:rPr 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      </a:t>
              </a:r>
              <a:r>
                <a:rPr lang="en-US" sz="15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토크나이저</a:t>
              </a:r>
              <a:r>
                <a:rPr 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15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학습</a:t>
              </a:r>
              <a:endParaRPr lang="en-US" sz="15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345439" lvl="1" indent="-172720" algn="l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Vocabulary </a:t>
              </a:r>
              <a:r>
                <a:rPr lang="en-US" sz="15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크기</a:t>
              </a:r>
              <a:r>
                <a:rPr 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br>
                <a:rPr 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</a:br>
              <a:r>
                <a:rPr lang="en-US" sz="15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실험</a:t>
              </a:r>
              <a:r>
                <a:rPr lang="ko-KR" alt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15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및</a:t>
              </a:r>
              <a:r>
                <a:rPr 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15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검증</a:t>
              </a:r>
              <a:endParaRPr lang="en-US" sz="15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42" name="AutoShape 42"/>
          <p:cNvSpPr/>
          <p:nvPr/>
        </p:nvSpPr>
        <p:spPr>
          <a:xfrm flipV="1">
            <a:off x="11015046" y="4205852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3" name="Group 43"/>
          <p:cNvGrpSpPr/>
          <p:nvPr/>
        </p:nvGrpSpPr>
        <p:grpSpPr>
          <a:xfrm>
            <a:off x="10486600" y="3399720"/>
            <a:ext cx="1005073" cy="863735"/>
            <a:chOff x="0" y="0"/>
            <a:chExt cx="812800" cy="6985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5B38B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3차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548580" y="4816457"/>
            <a:ext cx="2900030" cy="1701143"/>
            <a:chOff x="0" y="0"/>
            <a:chExt cx="762020" cy="44699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762020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BERT 및 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파인튜닝 구현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9550744" y="6657194"/>
            <a:ext cx="2900030" cy="1949739"/>
            <a:chOff x="0" y="0"/>
            <a:chExt cx="762020" cy="512319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45439" lvl="1" indent="-172720" algn="l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Uncased 모델 기반 </a:t>
              </a:r>
            </a:p>
            <a:p>
              <a:pPr algn="l">
                <a:lnSpc>
                  <a:spcPts val="2239"/>
                </a:lnSpc>
              </a:pPr>
              <a:r>
                <a:rPr lang="en-US" sz="1599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     파인튜닝</a:t>
              </a:r>
            </a:p>
            <a:p>
              <a:pPr marL="345439" lvl="1" indent="-172720" algn="l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감정 분류 데이터셋 적용</a:t>
              </a:r>
            </a:p>
            <a:p>
              <a:pPr marL="345439" lvl="1" indent="-172720" algn="l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학습 파이프라인 자동화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4038590" y="3399720"/>
            <a:ext cx="1005073" cy="863735"/>
            <a:chOff x="0" y="0"/>
            <a:chExt cx="812800" cy="6985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9B87D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4차</a:t>
              </a:r>
            </a:p>
          </p:txBody>
        </p:sp>
      </p:grpSp>
      <p:sp>
        <p:nvSpPr>
          <p:cNvPr id="55" name="AutoShape 55"/>
          <p:cNvSpPr/>
          <p:nvPr/>
        </p:nvSpPr>
        <p:spPr>
          <a:xfrm flipV="1">
            <a:off x="14541127" y="4263455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6" name="Group 56"/>
          <p:cNvGrpSpPr/>
          <p:nvPr/>
        </p:nvGrpSpPr>
        <p:grpSpPr>
          <a:xfrm>
            <a:off x="13088949" y="4816457"/>
            <a:ext cx="2900030" cy="1701143"/>
            <a:chOff x="0" y="0"/>
            <a:chExt cx="762020" cy="446997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57150"/>
              <a:ext cx="762020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BERT의 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성능 비교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3091112" y="6657194"/>
            <a:ext cx="2900030" cy="1949739"/>
            <a:chOff x="0" y="0"/>
            <a:chExt cx="762020" cy="512319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45439" lvl="1" indent="-172720" algn="l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mini-BERT 최적화 시도</a:t>
              </a:r>
            </a:p>
            <a:p>
              <a:pPr marL="345439" lvl="1" indent="-172720" algn="l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Macro-F1 기준 모델 평가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0155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041627" y="1388861"/>
            <a:ext cx="8815482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 구성원 역할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221312" y="3409623"/>
            <a:ext cx="2500510" cy="682091"/>
            <a:chOff x="0" y="0"/>
            <a:chExt cx="610674" cy="1665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10674" cy="166580"/>
            </a:xfrm>
            <a:custGeom>
              <a:avLst/>
              <a:gdLst/>
              <a:ahLst/>
              <a:cxnLst/>
              <a:rect l="l" t="t" r="r" b="b"/>
              <a:pathLst>
                <a:path w="610674" h="166580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30"/>
                  </a:lnTo>
                  <a:cubicBezTo>
                    <a:pt x="610674" y="137005"/>
                    <a:pt x="606433" y="147243"/>
                    <a:pt x="598885" y="154791"/>
                  </a:cubicBezTo>
                  <a:cubicBezTo>
                    <a:pt x="591337" y="162339"/>
                    <a:pt x="581099" y="166580"/>
                    <a:pt x="570424" y="166580"/>
                  </a:cubicBezTo>
                  <a:lnTo>
                    <a:pt x="40250" y="166580"/>
                  </a:lnTo>
                  <a:cubicBezTo>
                    <a:pt x="29575" y="166580"/>
                    <a:pt x="19337" y="162339"/>
                    <a:pt x="11789" y="154791"/>
                  </a:cubicBezTo>
                  <a:cubicBezTo>
                    <a:pt x="4241" y="147243"/>
                    <a:pt x="0" y="137005"/>
                    <a:pt x="0" y="12633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610674" cy="223730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이관진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003794" y="3409623"/>
            <a:ext cx="2500510" cy="682091"/>
            <a:chOff x="0" y="0"/>
            <a:chExt cx="610674" cy="16658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10674" cy="166580"/>
            </a:xfrm>
            <a:custGeom>
              <a:avLst/>
              <a:gdLst/>
              <a:ahLst/>
              <a:cxnLst/>
              <a:rect l="l" t="t" r="r" b="b"/>
              <a:pathLst>
                <a:path w="610674" h="166580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30"/>
                  </a:lnTo>
                  <a:cubicBezTo>
                    <a:pt x="610674" y="137005"/>
                    <a:pt x="606433" y="147243"/>
                    <a:pt x="598885" y="154791"/>
                  </a:cubicBezTo>
                  <a:cubicBezTo>
                    <a:pt x="591337" y="162339"/>
                    <a:pt x="581099" y="166580"/>
                    <a:pt x="570424" y="166580"/>
                  </a:cubicBezTo>
                  <a:lnTo>
                    <a:pt x="40250" y="166580"/>
                  </a:lnTo>
                  <a:cubicBezTo>
                    <a:pt x="29575" y="166580"/>
                    <a:pt x="19337" y="162339"/>
                    <a:pt x="11789" y="154791"/>
                  </a:cubicBezTo>
                  <a:cubicBezTo>
                    <a:pt x="4241" y="147243"/>
                    <a:pt x="0" y="137005"/>
                    <a:pt x="0" y="12633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610674" cy="223730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최준성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775963" y="3409623"/>
            <a:ext cx="2500510" cy="682091"/>
            <a:chOff x="0" y="0"/>
            <a:chExt cx="610674" cy="16658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10674" cy="166580"/>
            </a:xfrm>
            <a:custGeom>
              <a:avLst/>
              <a:gdLst/>
              <a:ahLst/>
              <a:cxnLst/>
              <a:rect l="l" t="t" r="r" b="b"/>
              <a:pathLst>
                <a:path w="610674" h="166580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30"/>
                  </a:lnTo>
                  <a:cubicBezTo>
                    <a:pt x="610674" y="137005"/>
                    <a:pt x="606433" y="147243"/>
                    <a:pt x="598885" y="154791"/>
                  </a:cubicBezTo>
                  <a:cubicBezTo>
                    <a:pt x="591337" y="162339"/>
                    <a:pt x="581099" y="166580"/>
                    <a:pt x="570424" y="166580"/>
                  </a:cubicBezTo>
                  <a:lnTo>
                    <a:pt x="40250" y="166580"/>
                  </a:lnTo>
                  <a:cubicBezTo>
                    <a:pt x="29575" y="166580"/>
                    <a:pt x="19337" y="162339"/>
                    <a:pt x="11789" y="154791"/>
                  </a:cubicBezTo>
                  <a:cubicBezTo>
                    <a:pt x="4241" y="147243"/>
                    <a:pt x="0" y="137005"/>
                    <a:pt x="0" y="12633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610674" cy="223730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이종우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570726" y="3409623"/>
            <a:ext cx="2500510" cy="682091"/>
            <a:chOff x="0" y="0"/>
            <a:chExt cx="610674" cy="16658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10674" cy="166580"/>
            </a:xfrm>
            <a:custGeom>
              <a:avLst/>
              <a:gdLst/>
              <a:ahLst/>
              <a:cxnLst/>
              <a:rect l="l" t="t" r="r" b="b"/>
              <a:pathLst>
                <a:path w="610674" h="166580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30"/>
                  </a:lnTo>
                  <a:cubicBezTo>
                    <a:pt x="610674" y="137005"/>
                    <a:pt x="606433" y="147243"/>
                    <a:pt x="598885" y="154791"/>
                  </a:cubicBezTo>
                  <a:cubicBezTo>
                    <a:pt x="591337" y="162339"/>
                    <a:pt x="581099" y="166580"/>
                    <a:pt x="570424" y="166580"/>
                  </a:cubicBezTo>
                  <a:lnTo>
                    <a:pt x="40250" y="166580"/>
                  </a:lnTo>
                  <a:cubicBezTo>
                    <a:pt x="29575" y="166580"/>
                    <a:pt x="19337" y="162339"/>
                    <a:pt x="11789" y="154791"/>
                  </a:cubicBezTo>
                  <a:cubicBezTo>
                    <a:pt x="4241" y="147243"/>
                    <a:pt x="0" y="137005"/>
                    <a:pt x="0" y="12633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610674" cy="223730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정승연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164414" y="2997824"/>
            <a:ext cx="2614306" cy="39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22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195336" y="4353540"/>
            <a:ext cx="2552463" cy="343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BERT</a:t>
            </a:r>
          </a:p>
          <a:p>
            <a:pPr>
              <a:lnSpc>
                <a:spcPts val="2745"/>
              </a:lnSpc>
            </a:pP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Transformer  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기반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BERT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구조PyTorch로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MLM/NSP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학습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및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로스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계산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로직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설계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모델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저장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및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반복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학습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실험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진행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971032" y="2997824"/>
            <a:ext cx="2614306" cy="39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22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DATA LEAD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001954" y="4414305"/>
            <a:ext cx="2552463" cy="35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VOCAB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75963" y="2986318"/>
            <a:ext cx="2614306" cy="39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22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MODEL LEAD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416986" y="4353540"/>
            <a:ext cx="3363515" cy="4122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Fine-tuning</a:t>
            </a:r>
          </a:p>
          <a:p>
            <a:pPr>
              <a:lnSpc>
                <a:spcPts val="2745"/>
              </a:lnSpc>
            </a:pP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uncased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bert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기반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b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</a:b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파인튜닝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및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성능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w</a:t>
            </a:r>
            <a:b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</a:b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베이스라인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(94.15%)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확보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Hugging Face Trainer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기반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파인튜닝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b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</a:b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파이프라인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구축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자체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모델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파인튜닝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수행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및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성능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(35.05%)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진단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, </a:t>
            </a:r>
            <a:b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</a:b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분석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파트에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인계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>
              <a:lnSpc>
                <a:spcPts val="2745"/>
              </a:lnSpc>
            </a:pP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3224434" y="2986318"/>
            <a:ext cx="3170427" cy="39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22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VISUAL LEAD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863738" y="4908517"/>
            <a:ext cx="2721600" cy="309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DAIR-AI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데이터셋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최적화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및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정제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프로세스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설계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목적별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맞춤형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어휘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집합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(Vocab)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전략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수립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및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구축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BERT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모델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안정적인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이식을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위한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방법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모색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3612148" y="4652458"/>
            <a:ext cx="2828894" cy="343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직접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구현한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bert의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fine-tuning </a:t>
            </a:r>
            <a:b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</a:b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성능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개선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시도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모델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실패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원인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b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</a:b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분석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및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진단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uncased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bert로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macro-f1 </a:t>
            </a:r>
            <a:b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</a:b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스크리닝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수행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base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모델과의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b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</a:b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에포크별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성능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비교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06" y="2545888"/>
            <a:ext cx="8459924" cy="654596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982" y="2494734"/>
            <a:ext cx="7742374" cy="6648276"/>
          </a:xfrm>
          <a:prstGeom prst="rect">
            <a:avLst/>
          </a:prstGeom>
        </p:spPr>
      </p:pic>
      <p:sp>
        <p:nvSpPr>
          <p:cNvPr id="21" name="Freeform 21"/>
          <p:cNvSpPr/>
          <p:nvPr/>
        </p:nvSpPr>
        <p:spPr>
          <a:xfrm>
            <a:off x="14220158" y="3949103"/>
            <a:ext cx="1992137" cy="4310366"/>
          </a:xfrm>
          <a:custGeom>
            <a:avLst/>
            <a:gdLst/>
            <a:ahLst/>
            <a:cxnLst/>
            <a:rect l="l" t="t" r="r" b="b"/>
            <a:pathLst>
              <a:path w="1992137" h="4310366">
                <a:moveTo>
                  <a:pt x="0" y="0"/>
                </a:moveTo>
                <a:lnTo>
                  <a:pt x="1992136" y="0"/>
                </a:lnTo>
                <a:lnTo>
                  <a:pt x="1992136" y="4310365"/>
                </a:lnTo>
                <a:lnTo>
                  <a:pt x="0" y="43103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758" b="-273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4239802" y="1410881"/>
            <a:ext cx="826123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Vocab 구축 과정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89012"/>
            <a:ext cx="2048120" cy="17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8637204"/>
            <a:ext cx="702698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모델별 Vocab 수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80678" y="8637204"/>
            <a:ext cx="702698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알고리즘별 Vocab 수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15070" y="8637204"/>
            <a:ext cx="702698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학습 완료된 Vocab 예시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4091577" y="3323393"/>
            <a:ext cx="6484425" cy="5219962"/>
          </a:xfrm>
          <a:custGeom>
            <a:avLst/>
            <a:gdLst/>
            <a:ahLst/>
            <a:cxnLst/>
            <a:rect l="l" t="t" r="r" b="b"/>
            <a:pathLst>
              <a:path w="6484425" h="5219962">
                <a:moveTo>
                  <a:pt x="0" y="0"/>
                </a:moveTo>
                <a:lnTo>
                  <a:pt x="6484425" y="0"/>
                </a:lnTo>
                <a:lnTo>
                  <a:pt x="6484425" y="5219962"/>
                </a:lnTo>
                <a:lnTo>
                  <a:pt x="0" y="5219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r>
              <a:rPr lang="en-US" altLang="ko-KR" dirty="0"/>
              <a:t>ΩΩ</a:t>
            </a:r>
            <a:endParaRPr lang="ko-KR" altLang="en-US" dirty="0"/>
          </a:p>
        </p:txBody>
      </p:sp>
      <p:sp>
        <p:nvSpPr>
          <p:cNvPr id="20" name="Freeform 20"/>
          <p:cNvSpPr/>
          <p:nvPr/>
        </p:nvSpPr>
        <p:spPr>
          <a:xfrm>
            <a:off x="1229867" y="2754896"/>
            <a:ext cx="2741438" cy="6356958"/>
          </a:xfrm>
          <a:custGeom>
            <a:avLst/>
            <a:gdLst/>
            <a:ahLst/>
            <a:cxnLst/>
            <a:rect l="l" t="t" r="r" b="b"/>
            <a:pathLst>
              <a:path w="2741438" h="6356958">
                <a:moveTo>
                  <a:pt x="0" y="0"/>
                </a:moveTo>
                <a:lnTo>
                  <a:pt x="2741438" y="0"/>
                </a:lnTo>
                <a:lnTo>
                  <a:pt x="274143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0672143" y="3207122"/>
            <a:ext cx="6184931" cy="5452505"/>
          </a:xfrm>
          <a:custGeom>
            <a:avLst/>
            <a:gdLst/>
            <a:ahLst/>
            <a:cxnLst/>
            <a:rect l="l" t="t" r="r" b="b"/>
            <a:pathLst>
              <a:path w="6184931" h="5452505">
                <a:moveTo>
                  <a:pt x="0" y="0"/>
                </a:moveTo>
                <a:lnTo>
                  <a:pt x="6184931" y="0"/>
                </a:lnTo>
                <a:lnTo>
                  <a:pt x="6184931" y="5452505"/>
                </a:lnTo>
                <a:lnTo>
                  <a:pt x="0" y="54525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4239802" y="1410881"/>
            <a:ext cx="1163931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BERT 모델 학습 및 구현 준비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89012"/>
            <a:ext cx="2048120" cy="17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2567224" y="2888246"/>
            <a:ext cx="13153551" cy="6165727"/>
          </a:xfrm>
          <a:custGeom>
            <a:avLst/>
            <a:gdLst/>
            <a:ahLst/>
            <a:cxnLst/>
            <a:rect l="l" t="t" r="r" b="b"/>
            <a:pathLst>
              <a:path w="13153551" h="6165727">
                <a:moveTo>
                  <a:pt x="0" y="0"/>
                </a:moveTo>
                <a:lnTo>
                  <a:pt x="13153552" y="0"/>
                </a:lnTo>
                <a:lnTo>
                  <a:pt x="13153552" y="6165727"/>
                </a:lnTo>
                <a:lnTo>
                  <a:pt x="0" y="6165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4239802" y="1410881"/>
            <a:ext cx="8598327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BERT 모델 구현 단계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2669" y="989012"/>
            <a:ext cx="2048120" cy="17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4815885" y="2754896"/>
            <a:ext cx="8656231" cy="6405611"/>
          </a:xfrm>
          <a:custGeom>
            <a:avLst/>
            <a:gdLst/>
            <a:ahLst/>
            <a:cxnLst/>
            <a:rect l="l" t="t" r="r" b="b"/>
            <a:pathLst>
              <a:path w="8656231" h="6405611">
                <a:moveTo>
                  <a:pt x="0" y="0"/>
                </a:moveTo>
                <a:lnTo>
                  <a:pt x="8656230" y="0"/>
                </a:lnTo>
                <a:lnTo>
                  <a:pt x="8656230" y="6405610"/>
                </a:lnTo>
                <a:lnTo>
                  <a:pt x="0" y="6405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4239802" y="1410881"/>
            <a:ext cx="869183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Pretrain 데이터 생성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2669" y="989012"/>
            <a:ext cx="2048120" cy="17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637</Words>
  <Application>Microsoft Macintosh PowerPoint</Application>
  <PresentationFormat>사용자 지정</PresentationFormat>
  <Paragraphs>158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Poppins</vt:lpstr>
      <vt:lpstr>Tlab 레트로라이프 Bold</vt:lpstr>
      <vt:lpstr>TDTD순고딕</vt:lpstr>
      <vt:lpstr>Tlab 레트로라이프</vt:lpstr>
      <vt:lpstr>Arial</vt:lpstr>
      <vt:lpstr>TDTD한강고딕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개요</dc:title>
  <cp:lastModifiedBy>이관진</cp:lastModifiedBy>
  <cp:revision>5</cp:revision>
  <dcterms:created xsi:type="dcterms:W3CDTF">2006-08-16T00:00:00Z</dcterms:created>
  <dcterms:modified xsi:type="dcterms:W3CDTF">2025-11-11T15:10:53Z</dcterms:modified>
  <dc:identifier>DAG4FlKHiR8</dc:identifier>
</cp:coreProperties>
</file>